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94660"/>
  </p:normalViewPr>
  <p:slideViewPr>
    <p:cSldViewPr>
      <p:cViewPr varScale="1">
        <p:scale>
          <a:sx n="80" d="100"/>
          <a:sy n="80" d="100"/>
        </p:scale>
        <p:origin x="58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900BC-54DC-4E5C-87A1-1B0C0A61B3D2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E334D-A7D0-4C46-9FDD-58578B80B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53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224F3-F1F8-4A02-849F-AB023522AB57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71DEA-E435-4115-A01C-BF9F4E42AFCA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955D7-209B-49BC-A3E8-78F3E1BCB5EE}" type="datetime1">
              <a:rPr lang="en-US" smtClean="0"/>
              <a:t>1/28/2025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FEB78-0410-488B-A8E2-9E25109ED842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B473F-1C04-48EC-A107-F465E3E0CB53}" type="datetime1">
              <a:rPr lang="en-US" smtClean="0"/>
              <a:t>1/28/2025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5947" y="1472012"/>
            <a:ext cx="7958455" cy="4070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606034" y="6464680"/>
            <a:ext cx="98044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9720E-CB9E-49B9-BA15-BB92FC6F5759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4680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ishal-tyagi00/" TargetMode="External"/><Relationship Id="rId2" Type="http://schemas.openxmlformats.org/officeDocument/2006/relationships/hyperlink" Target="https://github.com/VishalTyagi85/Planning_Scenario_Too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yagivishal8583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233F-0239-48C6-95CD-A7BD4E97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PLANNING SCENARIO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9A946-1878-46FD-8AAA-7E174968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947" y="1472012"/>
            <a:ext cx="7958455" cy="307777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rgbClr val="00B0F0"/>
                </a:solidFill>
              </a:rPr>
              <a:t>                           “</a:t>
            </a:r>
            <a:r>
              <a:rPr lang="en-US" sz="2000" i="1" dirty="0">
                <a:solidFill>
                  <a:srgbClr val="00B0F0"/>
                </a:solidFill>
              </a:rPr>
              <a:t>A Business Decision-Making &amp; Financial Planning Tool”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4C1F-9C08-4DFA-A0F0-03BB4F8BEA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1</a:t>
            </a:fld>
            <a:endParaRPr lang="en-US" spc="-2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9A51E-51F1-45BC-902F-E46FBF568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451738"/>
            <a:ext cx="1528121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9736A-F492-40F6-8EA4-5B9E462C358A}"/>
              </a:ext>
            </a:extLst>
          </p:cNvPr>
          <p:cNvSpPr txBox="1"/>
          <p:nvPr/>
        </p:nvSpPr>
        <p:spPr>
          <a:xfrm flipH="1">
            <a:off x="4184333" y="250567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 :- </a:t>
            </a:r>
          </a:p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Dhaval Patel</a:t>
            </a:r>
          </a:p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Hemanand Vadivel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E1254-4E4D-47DC-B37B-C70620A25F49}"/>
              </a:ext>
            </a:extLst>
          </p:cNvPr>
          <p:cNvSpPr txBox="1"/>
          <p:nvPr/>
        </p:nvSpPr>
        <p:spPr>
          <a:xfrm flipH="1">
            <a:off x="3986421" y="4154881"/>
            <a:ext cx="348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Under The Guidance of :-</a:t>
            </a:r>
          </a:p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Codebasics Team</a:t>
            </a:r>
          </a:p>
        </p:txBody>
      </p:sp>
    </p:spTree>
    <p:extLst>
      <p:ext uri="{BB962C8B-B14F-4D97-AF65-F5344CB8AC3E}">
        <p14:creationId xmlns:p14="http://schemas.microsoft.com/office/powerpoint/2010/main" val="32717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F958-8135-4206-8BAB-F4BE3FB2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1176"/>
            <a:ext cx="9995535" cy="276999"/>
          </a:xfrm>
        </p:spPr>
        <p:txBody>
          <a:bodyPr/>
          <a:lstStyle/>
          <a:p>
            <a:r>
              <a:rPr lang="en-US" sz="1800" dirty="0"/>
              <a:t>Embedded video of "Planning Scenario Tool“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EE7B-B330-4B50-9420-402128B6E0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2</a:t>
            </a:fld>
            <a:endParaRPr lang="en-US" spc="-25" dirty="0"/>
          </a:p>
        </p:txBody>
      </p:sp>
      <p:pic>
        <p:nvPicPr>
          <p:cNvPr id="5" name="Video Representation">
            <a:hlinkClick r:id="" action="ppaction://media"/>
            <a:extLst>
              <a:ext uri="{FF2B5EF4-FFF2-40B4-BE49-F238E27FC236}">
                <a16:creationId xmlns:a16="http://schemas.microsoft.com/office/drawing/2014/main" id="{8C434123-AF92-4161-95DA-712DB1848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1371600"/>
            <a:ext cx="6430963" cy="487680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0A8DE-2370-4A40-8768-EB8637175687}"/>
              </a:ext>
            </a:extLst>
          </p:cNvPr>
          <p:cNvSpPr txBox="1"/>
          <p:nvPr/>
        </p:nvSpPr>
        <p:spPr>
          <a:xfrm>
            <a:off x="304800" y="762000"/>
            <a:ext cx="864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"This video provides a quick walkthrough of the Planning Scenario Tool in action."</a:t>
            </a:r>
          </a:p>
        </p:txBody>
      </p:sp>
    </p:spTree>
    <p:extLst>
      <p:ext uri="{BB962C8B-B14F-4D97-AF65-F5344CB8AC3E}">
        <p14:creationId xmlns:p14="http://schemas.microsoft.com/office/powerpoint/2010/main" val="36697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975E-D385-4C4F-9B35-918363F3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307777"/>
          </a:xfrm>
        </p:spPr>
        <p:txBody>
          <a:bodyPr/>
          <a:lstStyle/>
          <a:p>
            <a:r>
              <a:rPr lang="en-US" sz="2000" dirty="0"/>
              <a:t>Introduction: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83A76-ECFD-4FF4-A487-CD4581D7FB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3</a:t>
            </a:fld>
            <a:endParaRPr lang="en-US" spc="-25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2F88DE1-F7A2-42CB-BF2C-9DF117896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9558" y="1118290"/>
            <a:ext cx="103792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Planning Scenario Tool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helps businesses analyze different sales scenarios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Best Case, Realistic Case, and Worst Case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It allows users to adjust parameters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Discount, COGS, and Gross Margin Target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find the most profitable strategy.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8899D-C316-44F4-8211-533780E09940}"/>
              </a:ext>
            </a:extLst>
          </p:cNvPr>
          <p:cNvSpPr txBox="1"/>
          <p:nvPr/>
        </p:nvSpPr>
        <p:spPr>
          <a:xfrm>
            <a:off x="733247" y="2793413"/>
            <a:ext cx="300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Arial Black"/>
                <a:ea typeface="+mj-ea"/>
              </a:rPr>
              <a:t>Problem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Arial Black"/>
                <a:ea typeface="+mj-ea"/>
              </a:rPr>
              <a:t>Statement: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84D28-0C27-4AD2-8DD8-4E85BDF07F6C}"/>
              </a:ext>
            </a:extLst>
          </p:cNvPr>
          <p:cNvSpPr txBox="1"/>
          <p:nvPr/>
        </p:nvSpPr>
        <p:spPr>
          <a:xfrm>
            <a:off x="733247" y="3440431"/>
            <a:ext cx="9706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Businesses struggle to predict the impact of discounts on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Without proper planning, companies might lose profits or set unrealistic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tool helps in </a:t>
            </a:r>
            <a:r>
              <a:rPr lang="en-US" b="1" dirty="0">
                <a:solidFill>
                  <a:schemeClr val="bg1"/>
                </a:solidFill>
              </a:rPr>
              <a:t>data-driven decision-making</a:t>
            </a:r>
            <a:r>
              <a:rPr lang="en-US" dirty="0">
                <a:solidFill>
                  <a:schemeClr val="bg1"/>
                </a:solidFill>
              </a:rPr>
              <a:t> by forecasting revenue and profitability.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9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6D9C-8555-49EC-9746-B7E005E2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307777"/>
          </a:xfrm>
        </p:spPr>
        <p:txBody>
          <a:bodyPr/>
          <a:lstStyle/>
          <a:p>
            <a:r>
              <a:rPr lang="en-US" sz="2000" dirty="0"/>
              <a:t>Key Features: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34272-93E5-4365-8984-BAEA8C5B1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297" y="1313494"/>
            <a:ext cx="9617253" cy="1384995"/>
          </a:xfrm>
        </p:spPr>
        <p:txBody>
          <a:bodyPr/>
          <a:lstStyle/>
          <a:p>
            <a:r>
              <a:rPr lang="en-US" sz="1800" dirty="0"/>
              <a:t>✅ Compare </a:t>
            </a:r>
            <a:r>
              <a:rPr lang="en-US" sz="1800" b="1" dirty="0"/>
              <a:t>Best Case, Realistic Case, and Worst Case</a:t>
            </a:r>
            <a:r>
              <a:rPr lang="en-US" sz="1800" dirty="0"/>
              <a:t> scenarios.</a:t>
            </a:r>
            <a:br>
              <a:rPr lang="en-US" sz="1800" dirty="0"/>
            </a:br>
            <a:r>
              <a:rPr lang="en-US" sz="1800" dirty="0"/>
              <a:t>✅ Adjust </a:t>
            </a:r>
            <a:r>
              <a:rPr lang="en-US" sz="1800" b="1" dirty="0"/>
              <a:t>Discount %</a:t>
            </a:r>
            <a:r>
              <a:rPr lang="en-US" sz="1800" dirty="0"/>
              <a:t> dynamically to see its impact.</a:t>
            </a:r>
            <a:br>
              <a:rPr lang="en-US" sz="1800" dirty="0"/>
            </a:br>
            <a:r>
              <a:rPr lang="en-US" sz="1800" dirty="0"/>
              <a:t>✅ Calculate </a:t>
            </a:r>
            <a:r>
              <a:rPr lang="en-US" sz="1800" b="1" dirty="0"/>
              <a:t>Net Invoice Sales, COGS, and Gross Margin</a:t>
            </a:r>
            <a:r>
              <a:rPr lang="en-US" sz="1800" dirty="0"/>
              <a:t> automatically.</a:t>
            </a:r>
            <a:br>
              <a:rPr lang="en-US" sz="1800" dirty="0"/>
            </a:br>
            <a:r>
              <a:rPr lang="en-US" sz="1800" dirty="0"/>
              <a:t>✅ Determine if the business meets its </a:t>
            </a:r>
            <a:r>
              <a:rPr lang="en-US" sz="1800" b="1" dirty="0"/>
              <a:t>profit target ($100,000 or more)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✅ Visual representation of different financial outcomes.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14366-2E06-4572-B54B-EBCF501860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4</a:t>
            </a:fld>
            <a:endParaRPr lang="en-US" spc="-25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6563C6-FCCD-4C52-9DAF-CB6FFE1217AC}"/>
              </a:ext>
            </a:extLst>
          </p:cNvPr>
          <p:cNvSpPr txBox="1">
            <a:spLocks/>
          </p:cNvSpPr>
          <p:nvPr/>
        </p:nvSpPr>
        <p:spPr>
          <a:xfrm>
            <a:off x="733246" y="3419475"/>
            <a:ext cx="999553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C00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sz="2000" dirty="0"/>
              <a:t>How it works: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08D8AD-60D1-45BD-AA1C-E764BC922864}"/>
              </a:ext>
            </a:extLst>
          </p:cNvPr>
          <p:cNvSpPr txBox="1">
            <a:spLocks/>
          </p:cNvSpPr>
          <p:nvPr/>
        </p:nvSpPr>
        <p:spPr>
          <a:xfrm>
            <a:off x="733246" y="4038600"/>
            <a:ext cx="9617253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200" b="1" i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🟢 </a:t>
            </a:r>
            <a:r>
              <a:rPr lang="en-US" sz="1800" b="1" dirty="0"/>
              <a:t>Step 1:</a:t>
            </a:r>
            <a:r>
              <a:rPr lang="en-US" sz="1800" dirty="0"/>
              <a:t> Enter product details (e.g., Mouse, Selling Price = $5)</a:t>
            </a:r>
            <a:br>
              <a:rPr lang="en-US" sz="1800" dirty="0"/>
            </a:br>
            <a:r>
              <a:rPr lang="en-US" sz="1800" dirty="0"/>
              <a:t>🟢 </a:t>
            </a:r>
            <a:r>
              <a:rPr lang="en-US" sz="1800" b="1" dirty="0"/>
              <a:t>Step 2:</a:t>
            </a:r>
            <a:r>
              <a:rPr lang="en-US" sz="1800" dirty="0"/>
              <a:t> Input expected </a:t>
            </a:r>
            <a:r>
              <a:rPr lang="en-US" sz="1800" b="1" dirty="0"/>
              <a:t>Sales Units</a:t>
            </a:r>
            <a:r>
              <a:rPr lang="en-US" sz="1800" dirty="0"/>
              <a:t> for different cases</a:t>
            </a:r>
            <a:br>
              <a:rPr lang="en-US" sz="1800" dirty="0"/>
            </a:br>
            <a:r>
              <a:rPr lang="en-US" sz="1800" dirty="0"/>
              <a:t>🟢 </a:t>
            </a:r>
            <a:r>
              <a:rPr lang="en-US" sz="1800" b="1" dirty="0"/>
              <a:t>Step 3:</a:t>
            </a:r>
            <a:r>
              <a:rPr lang="en-US" sz="1800" dirty="0"/>
              <a:t> Adjust </a:t>
            </a:r>
            <a:r>
              <a:rPr lang="en-US" sz="1800" b="1" dirty="0"/>
              <a:t>Discount %</a:t>
            </a:r>
            <a:r>
              <a:rPr lang="en-US" sz="1800" dirty="0"/>
              <a:t> and </a:t>
            </a:r>
            <a:r>
              <a:rPr lang="en-US" sz="1800" b="1" dirty="0"/>
              <a:t>COGS %</a:t>
            </a:r>
            <a:br>
              <a:rPr lang="en-US" sz="1800" dirty="0"/>
            </a:br>
            <a:r>
              <a:rPr lang="en-US" sz="1800" dirty="0"/>
              <a:t>🟢 </a:t>
            </a:r>
            <a:r>
              <a:rPr lang="en-US" sz="1800" b="1" dirty="0"/>
              <a:t>Step 4:</a:t>
            </a:r>
            <a:r>
              <a:rPr lang="en-US" sz="1800" dirty="0"/>
              <a:t> The tool calculates </a:t>
            </a:r>
            <a:r>
              <a:rPr lang="en-US" sz="1800" b="1" dirty="0"/>
              <a:t>Net Sales, Gross Margin, and Profitability</a:t>
            </a:r>
            <a:br>
              <a:rPr lang="en-US" sz="1800" dirty="0"/>
            </a:br>
            <a:r>
              <a:rPr lang="en-US" sz="1800" dirty="0"/>
              <a:t>🟢 </a:t>
            </a:r>
            <a:r>
              <a:rPr lang="en-US" sz="1800" b="1" dirty="0"/>
              <a:t>Step 5:</a:t>
            </a:r>
            <a:r>
              <a:rPr lang="en-US" sz="1800" dirty="0"/>
              <a:t> Compare with the </a:t>
            </a:r>
            <a:r>
              <a:rPr lang="en-US" sz="1800" b="1" dirty="0"/>
              <a:t>Gross Margin Target</a:t>
            </a:r>
            <a:r>
              <a:rPr lang="en-US" sz="1800" dirty="0"/>
              <a:t> ($100,000)</a:t>
            </a:r>
            <a:br>
              <a:rPr lang="en-US" sz="1800" dirty="0"/>
            </a:br>
            <a:r>
              <a:rPr lang="en-US" sz="1800" dirty="0"/>
              <a:t>🟢 </a:t>
            </a:r>
            <a:r>
              <a:rPr lang="en-US" sz="1800" b="1" dirty="0"/>
              <a:t>Step 6:</a:t>
            </a:r>
            <a:r>
              <a:rPr lang="en-US" sz="1800" dirty="0"/>
              <a:t> Approve or reject the business strategy</a:t>
            </a:r>
          </a:p>
        </p:txBody>
      </p:sp>
    </p:spTree>
    <p:extLst>
      <p:ext uri="{BB962C8B-B14F-4D97-AF65-F5344CB8AC3E}">
        <p14:creationId xmlns:p14="http://schemas.microsoft.com/office/powerpoint/2010/main" val="354927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2397-0B42-474F-AC98-A182370C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307777"/>
          </a:xfrm>
        </p:spPr>
        <p:txBody>
          <a:bodyPr/>
          <a:lstStyle/>
          <a:p>
            <a:r>
              <a:rPr lang="en-US" sz="2000" dirty="0"/>
              <a:t>Formula Breakdown 📊: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CF6B4-4898-47CA-A609-5FCCE4B006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5</a:t>
            </a:fld>
            <a:endParaRPr lang="en-US" spc="-25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90C07B4-357C-4C15-B92F-61EF0F87D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166568"/>
              </p:ext>
            </p:extLst>
          </p:nvPr>
        </p:nvGraphicFramePr>
        <p:xfrm>
          <a:off x="1752600" y="1963857"/>
          <a:ext cx="8077200" cy="29302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3197098192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1727683531"/>
                    </a:ext>
                  </a:extLst>
                </a:gridCol>
              </a:tblGrid>
              <a:tr h="3727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Formula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11111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Invoice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NIP × Sales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798272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Discount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Discount % × Net Invoice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257267"/>
                  </a:ext>
                </a:extLst>
              </a:tr>
              <a:tr h="51256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Sales (Revenue)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Invoice Sales - Post Discount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66108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COGS (Cost of Goods Sold)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Sales × COGS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842302"/>
                  </a:ext>
                </a:extLst>
              </a:tr>
              <a:tr h="46331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Sales - COGS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239558"/>
                  </a:ext>
                </a:extLst>
              </a:tr>
              <a:tr h="46331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 Target - Gross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4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48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DB34-894D-43C9-84B8-89CEA9D0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307777"/>
          </a:xfrm>
        </p:spPr>
        <p:txBody>
          <a:bodyPr/>
          <a:lstStyle/>
          <a:p>
            <a:r>
              <a:rPr lang="en-US" sz="2000" dirty="0"/>
              <a:t>Conclusion &amp; Final Thoughts 🎯: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15E4A-ED56-4DE1-A783-23DC7CC57E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6</a:t>
            </a:fld>
            <a:endParaRPr lang="en-US" spc="-25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9995CA8-840B-45E2-BA95-83D820FCA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0"/>
            <a:ext cx="84497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Planning Scenario Tool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simplifies complex financial forecasting.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0" dirty="0">
                <a:latin typeface="Arial" panose="020B0604020202020204" pitchFamily="34" charset="0"/>
              </a:rPr>
              <a:t>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elps businesses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make informed decisions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regarding discounts and pricing.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Provides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actionable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ensure profitability.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valuable tool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sales teams, finance managers, and strategists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203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BF-5067-4C0C-BB05-67732E7D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307777"/>
          </a:xfrm>
        </p:spPr>
        <p:txBody>
          <a:bodyPr/>
          <a:lstStyle/>
          <a:p>
            <a:r>
              <a:rPr lang="en-US" sz="2000" dirty="0"/>
              <a:t>Contact &amp; Links 🔗: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4979E-EC37-40F6-9615-19EECF4EC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947" y="1472012"/>
            <a:ext cx="7958455" cy="1107996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Click Here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 Profile: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[Click Here]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[tyagivishal8583@gmail.com]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D16A-380B-43F7-8336-0A3B158321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7</a:t>
            </a:fld>
            <a:endParaRPr lang="en-US" spc="-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470E2-7DD9-4B14-834D-459C72175FF6}"/>
              </a:ext>
            </a:extLst>
          </p:cNvPr>
          <p:cNvSpPr txBox="1"/>
          <p:nvPr/>
        </p:nvSpPr>
        <p:spPr>
          <a:xfrm flipH="1">
            <a:off x="2819400" y="3733800"/>
            <a:ext cx="635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"For any queries or collaboration, feel free to reach out!"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CB9A7-B531-4B67-87DE-8A48BEA0B98F}"/>
              </a:ext>
            </a:extLst>
          </p:cNvPr>
          <p:cNvSpPr txBox="1"/>
          <p:nvPr/>
        </p:nvSpPr>
        <p:spPr>
          <a:xfrm>
            <a:off x="4320540" y="4572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THANKS….!</a:t>
            </a:r>
          </a:p>
        </p:txBody>
      </p:sp>
    </p:spTree>
    <p:extLst>
      <p:ext uri="{BB962C8B-B14F-4D97-AF65-F5344CB8AC3E}">
        <p14:creationId xmlns:p14="http://schemas.microsoft.com/office/powerpoint/2010/main" val="231036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445</Words>
  <Application>Microsoft Office PowerPoint</Application>
  <PresentationFormat>Widescreen</PresentationFormat>
  <Paragraphs>53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Times New Roman</vt:lpstr>
      <vt:lpstr>Office Theme</vt:lpstr>
      <vt:lpstr>PLANNING SCENARIO TOOL</vt:lpstr>
      <vt:lpstr>Embedded video of "Planning Scenario Tool“ :</vt:lpstr>
      <vt:lpstr>Introduction:</vt:lpstr>
      <vt:lpstr>Key Features:</vt:lpstr>
      <vt:lpstr>Formula Breakdown 📊:</vt:lpstr>
      <vt:lpstr>Conclusion &amp; Final Thoughts 🎯:</vt:lpstr>
      <vt:lpstr>Contact &amp; Links 🔗: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 Roadmap</dc:title>
  <dc:creator>Rishabh Mishra</dc:creator>
  <cp:lastModifiedBy>Vishal Tyagi</cp:lastModifiedBy>
  <cp:revision>11</cp:revision>
  <dcterms:created xsi:type="dcterms:W3CDTF">2024-08-29T09:10:43Z</dcterms:created>
  <dcterms:modified xsi:type="dcterms:W3CDTF">2025-01-28T09:02:31Z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2024-04-16T00:00:00Z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2024-08-29T00:00:00Z</vt:filetime>
  </property>
  <property fmtid="{D5CDD505-2E9C-101B-9397-08002B2CF9AE}" pid="5" name="Producer">
    <vt:lpwstr>Microsoft® PowerPoint® 2021</vt:lpwstr>
  </property>
</Properties>
</file>